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8" r:id="rId3"/>
    <p:sldId id="257" r:id="rId4"/>
    <p:sldId id="267" r:id="rId5"/>
    <p:sldId id="264" r:id="rId6"/>
    <p:sldId id="265" r:id="rId7"/>
    <p:sldId id="266" r:id="rId8"/>
    <p:sldId id="268"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909" autoAdjust="0"/>
  </p:normalViewPr>
  <p:slideViewPr>
    <p:cSldViewPr snapToGrid="0">
      <p:cViewPr varScale="1">
        <p:scale>
          <a:sx n="107" d="100"/>
          <a:sy n="107" d="100"/>
        </p:scale>
        <p:origin x="-660"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A15699-6F8E-44C5-B68F-E1ABD3F65AD4}" type="datetimeFigureOut">
              <a:rPr lang="en-GB" smtClean="0"/>
              <a:pPr/>
              <a:t>07/02/2018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3F272-D013-4C63-A1F1-A06AAE43C8D7}" type="slidenum">
              <a:rPr lang="en-GB" smtClean="0"/>
              <a:pPr/>
              <a:t>‹#›</a:t>
            </a:fld>
            <a:endParaRPr lang="en-GB"/>
          </a:p>
        </p:txBody>
      </p:sp>
    </p:spTree>
    <p:extLst>
      <p:ext uri="{BB962C8B-B14F-4D97-AF65-F5344CB8AC3E}">
        <p14:creationId xmlns="" xmlns:p14="http://schemas.microsoft.com/office/powerpoint/2010/main" val="16630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 were thinking</a:t>
            </a:r>
            <a:r>
              <a:rPr lang="en-GB" baseline="0" dirty="0"/>
              <a:t> of a dart game, this includes turn taking mechanics, score mechanic, enabling competition</a:t>
            </a:r>
          </a:p>
          <a:p>
            <a:endParaRPr lang="en-GB" baseline="0" dirty="0"/>
          </a:p>
          <a:p>
            <a:r>
              <a:rPr lang="en-GB" baseline="0" dirty="0"/>
              <a:t>However we found this idea to be too generic</a:t>
            </a:r>
          </a:p>
          <a:p>
            <a:endParaRPr lang="en-GB" baseline="0" dirty="0"/>
          </a:p>
          <a:p>
            <a:r>
              <a:rPr lang="en-GB" baseline="0" dirty="0"/>
              <a:t>So we thought of another theme that we could design, which is a balloon popper game, which</a:t>
            </a:r>
            <a:endParaRPr lang="en-GB" dirty="0"/>
          </a:p>
        </p:txBody>
      </p:sp>
      <p:sp>
        <p:nvSpPr>
          <p:cNvPr id="4" name="Slide Number Placeholder 3"/>
          <p:cNvSpPr>
            <a:spLocks noGrp="1"/>
          </p:cNvSpPr>
          <p:nvPr>
            <p:ph type="sldNum" sz="quarter" idx="10"/>
          </p:nvPr>
        </p:nvSpPr>
        <p:spPr/>
        <p:txBody>
          <a:bodyPr/>
          <a:lstStyle/>
          <a:p>
            <a:fld id="{4083F272-D013-4C63-A1F1-A06AAE43C8D7}" type="slidenum">
              <a:rPr lang="en-GB" smtClean="0"/>
              <a:pPr/>
              <a:t>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Acting on the world</a:t>
            </a:r>
            <a:r>
              <a:rPr lang="en-GB" baseline="0" dirty="0" smtClean="0"/>
              <a:t> and achieve breaking all the windows and win</a:t>
            </a:r>
            <a:endParaRPr lang="en-GB" dirty="0"/>
          </a:p>
          <a:p>
            <a:endParaRPr lang="en-GB" dirty="0"/>
          </a:p>
        </p:txBody>
      </p:sp>
      <p:sp>
        <p:nvSpPr>
          <p:cNvPr id="4" name="Slide Number Placeholder 3"/>
          <p:cNvSpPr>
            <a:spLocks noGrp="1"/>
          </p:cNvSpPr>
          <p:nvPr>
            <p:ph type="sldNum" sz="quarter" idx="10"/>
          </p:nvPr>
        </p:nvSpPr>
        <p:spPr/>
        <p:txBody>
          <a:bodyPr/>
          <a:lstStyle/>
          <a:p>
            <a:fld id="{4083F272-D013-4C63-A1F1-A06AAE43C8D7}" type="slidenum">
              <a:rPr lang="en-GB" smtClean="0"/>
              <a:pPr/>
              <a:t>3</a:t>
            </a:fld>
            <a:endParaRPr lang="en-GB"/>
          </a:p>
        </p:txBody>
      </p:sp>
    </p:spTree>
    <p:extLst>
      <p:ext uri="{BB962C8B-B14F-4D97-AF65-F5344CB8AC3E}">
        <p14:creationId xmlns="" xmlns:p14="http://schemas.microsoft.com/office/powerpoint/2010/main" val="325704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a:buChar char="•"/>
              <a:tabLst/>
              <a:defRPr/>
            </a:pPr>
            <a:r>
              <a:rPr kumimoji="0" lang="en-GB" sz="1200" b="0" i="0" u="none" strike="noStrike" kern="1200" cap="none" spc="0" normalizeH="0" baseline="0" noProof="0" dirty="0" smtClean="0">
                <a:ln>
                  <a:noFill/>
                </a:ln>
                <a:solidFill>
                  <a:schemeClr val="bg2">
                    <a:lumMod val="10000"/>
                  </a:schemeClr>
                </a:solidFill>
                <a:effectLst/>
                <a:uLnTx/>
                <a:uFillTx/>
                <a:latin typeface="+mn-lt"/>
                <a:ea typeface="+mn-ea"/>
                <a:cs typeface="+mn-cs"/>
              </a:rPr>
              <a:t>When a player shoots an egg at a window, that window is worth double points for the next player that smashes it. (High risk and reward).</a:t>
            </a: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a:buChar char="•"/>
              <a:tabLst/>
              <a:defRPr/>
            </a:pPr>
            <a:r>
              <a:rPr kumimoji="0" lang="en-GB" sz="1200" b="0" i="0" u="none" strike="noStrike" kern="1200" cap="none" spc="0" normalizeH="0" baseline="0" noProof="0" dirty="0" smtClean="0">
                <a:ln>
                  <a:noFill/>
                </a:ln>
                <a:solidFill>
                  <a:schemeClr val="bg2">
                    <a:lumMod val="10000"/>
                  </a:schemeClr>
                </a:solidFill>
                <a:effectLst/>
                <a:uLnTx/>
                <a:uFillTx/>
                <a:latin typeface="+mn-lt"/>
                <a:ea typeface="+mn-ea"/>
                <a:cs typeface="+mn-cs"/>
              </a:rPr>
              <a:t>Sometimes , a random person might appear , if the player hit that person with a brick , gets extra points.</a:t>
            </a: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a:buChar char="•"/>
              <a:tabLst/>
              <a:defRPr/>
            </a:pPr>
            <a:r>
              <a:rPr kumimoji="0" lang="en-GB" sz="1200" b="0" i="0" u="none" strike="noStrike" kern="1200" cap="none" spc="0" normalizeH="0" baseline="0" noProof="0" dirty="0" smtClean="0">
                <a:ln>
                  <a:noFill/>
                </a:ln>
                <a:solidFill>
                  <a:schemeClr val="bg2">
                    <a:lumMod val="10000"/>
                  </a:schemeClr>
                </a:solidFill>
                <a:effectLst/>
                <a:uLnTx/>
                <a:uFillTx/>
                <a:latin typeface="+mn-lt"/>
                <a:ea typeface="+mn-ea"/>
                <a:cs typeface="+mn-cs"/>
              </a:rPr>
              <a:t>A player will tap once for the angle of fire, and again for power.</a:t>
            </a:r>
          </a:p>
        </p:txBody>
      </p:sp>
      <p:sp>
        <p:nvSpPr>
          <p:cNvPr id="4" name="Slide Number Placeholder 3"/>
          <p:cNvSpPr>
            <a:spLocks noGrp="1"/>
          </p:cNvSpPr>
          <p:nvPr>
            <p:ph type="sldNum" sz="quarter" idx="10"/>
          </p:nvPr>
        </p:nvSpPr>
        <p:spPr/>
        <p:txBody>
          <a:bodyPr/>
          <a:lstStyle/>
          <a:p>
            <a:fld id="{4083F272-D013-4C63-A1F1-A06AAE43C8D7}" type="slidenum">
              <a:rPr lang="en-GB" smtClean="0"/>
              <a:pPr/>
              <a:t>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083F272-D013-4C63-A1F1-A06AAE43C8D7}" type="slidenum">
              <a:rPr lang="en-GB" smtClean="0"/>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Colour Palettes: The palette at the bottom of the slide is what I think the final palette should be, there is a variety of colours that all contrast very well since I’ve changed their values and made them not too high or too low. </a:t>
            </a:r>
            <a:r>
              <a:rPr lang="en-GB" sz="1200" dirty="0" smtClean="0"/>
              <a:t>I </a:t>
            </a:r>
            <a:r>
              <a:rPr lang="en-GB" sz="1200" dirty="0"/>
              <a:t>chose these colours because they are kind of like circus colours with red, blue, yellow and purple and so they might make a person more attracted too it because they’re reminded of all the fun they had at circus’ or carnivals. The brighter colours will also work with the possible cartoon art style since both of them together make the game look a lot more casual and easy to play for the target audience.</a:t>
            </a:r>
          </a:p>
          <a:p>
            <a:endParaRPr lang="en-GB" sz="1200" dirty="0"/>
          </a:p>
          <a:p>
            <a:r>
              <a:rPr lang="en-GB" sz="1200" dirty="0"/>
              <a:t>Art Style: The art style we should use I think should be a cartoon style so that the game doesn’t look like it’s trying to be very serious as a few dart apps that I looked at look too realistic and so don’t give off the casual vibe when playing them or looking at their app page. The only problem with this would be having to make sure that the game isn’t too cartoonish as to give the impression that it’s a kids </a:t>
            </a:r>
            <a:r>
              <a:rPr lang="en-GB" sz="1200" dirty="0" smtClean="0"/>
              <a:t>game.</a:t>
            </a:r>
            <a:r>
              <a:rPr lang="en-GB" sz="1200" baseline="0" dirty="0" smtClean="0"/>
              <a:t> </a:t>
            </a:r>
            <a:r>
              <a:rPr lang="en-GB" sz="1200" dirty="0" smtClean="0"/>
              <a:t>As </a:t>
            </a:r>
            <a:r>
              <a:rPr lang="en-GB" sz="1200" dirty="0"/>
              <a:t>this has a simple HUD and a cartoon-like art style so that the player can tell it’s not a very serious game and can be played casually. The HUD that they have is also a good example since they keep everything neat without any advertisements or </a:t>
            </a:r>
            <a:r>
              <a:rPr lang="en-GB" sz="1200" dirty="0" smtClean="0"/>
              <a:t>clutter.</a:t>
            </a:r>
            <a:endParaRPr lang="en-GB" sz="1200" dirty="0"/>
          </a:p>
          <a:p>
            <a:endParaRPr lang="en-GB" sz="1200" dirty="0"/>
          </a:p>
          <a:p>
            <a:r>
              <a:rPr lang="en-GB" sz="1200" dirty="0"/>
              <a:t>Optional Art Style: I also think a good possibly art style would be to have the futuristic/technology type board and background as this is very minimalist meaning the players has nothing to get them confused and they can just play the game. When they look at it, everything is clearly displayed and attracts a lot of attention because of their multiple colours and animated lights in the background. The colours are high value on low value so the contrast </a:t>
            </a:r>
            <a:r>
              <a:rPr lang="en-GB" sz="1200" dirty="0" smtClean="0"/>
              <a:t>makes</a:t>
            </a:r>
            <a:r>
              <a:rPr lang="en-GB" sz="1200" baseline="0" dirty="0" smtClean="0"/>
              <a:t> the buildings and items stand out.</a:t>
            </a:r>
            <a:endParaRPr lang="en-GB" sz="1200" dirty="0"/>
          </a:p>
          <a:p>
            <a:r>
              <a:rPr lang="en-GB" sz="1200" dirty="0"/>
              <a:t>Art style</a:t>
            </a:r>
          </a:p>
          <a:p>
            <a:r>
              <a:rPr lang="en-GB" sz="1200" dirty="0"/>
              <a:t>Colours</a:t>
            </a:r>
          </a:p>
          <a:p>
            <a:r>
              <a:rPr lang="en-GB" sz="1200" dirty="0"/>
              <a:t>Optional art style</a:t>
            </a:r>
          </a:p>
          <a:p>
            <a:endParaRPr lang="en-GB" dirty="0"/>
          </a:p>
        </p:txBody>
      </p:sp>
      <p:sp>
        <p:nvSpPr>
          <p:cNvPr id="4" name="Slide Number Placeholder 3"/>
          <p:cNvSpPr>
            <a:spLocks noGrp="1"/>
          </p:cNvSpPr>
          <p:nvPr>
            <p:ph type="sldNum" sz="quarter" idx="10"/>
          </p:nvPr>
        </p:nvSpPr>
        <p:spPr/>
        <p:txBody>
          <a:bodyPr/>
          <a:lstStyle/>
          <a:p>
            <a:fld id="{7755ABAD-4D52-4866-A607-58AB62CB48A9}" type="slidenum">
              <a:rPr lang="en-GB" smtClean="0"/>
              <a:pPr/>
              <a:t>6</a:t>
            </a:fld>
            <a:endParaRPr lang="en-GB"/>
          </a:p>
        </p:txBody>
      </p:sp>
    </p:spTree>
    <p:extLst>
      <p:ext uri="{BB962C8B-B14F-4D97-AF65-F5344CB8AC3E}">
        <p14:creationId xmlns="" xmlns:p14="http://schemas.microsoft.com/office/powerpoint/2010/main" val="253188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Board: This board is showing a variety of different items that can be used in the game to smash the windows and they all vary in weight and size going from toilet roll and shoes to </a:t>
            </a:r>
            <a:r>
              <a:rPr lang="en-GB" dirty="0" err="1"/>
              <a:t>Dumbells</a:t>
            </a:r>
            <a:r>
              <a:rPr lang="en-GB" dirty="0"/>
              <a:t> and chairs. I was thinking that these could be implemented into the game as options for players to pick from that would make it harder to throw or easier to throw depending on the item. Some items might even score bonus points if thrown at a window before another one (For example, throwing an egg at a window will “mark it” and smashing that window on your next turn would give you bonus points. </a:t>
            </a:r>
          </a:p>
          <a:p>
            <a:endParaRPr lang="en-GB" dirty="0"/>
          </a:p>
          <a:p>
            <a:r>
              <a:rPr lang="en-GB" dirty="0"/>
              <a:t>Right Board: This board is all different types of apartment blocks, I tried to look for apartments that have a lot of windows and also vary in location. The change in Windows would make the games difficulty also change since there would be more or less targets depending on the type of building chosen by the players. The location could also be good to look into as certain players might enjoy playing in locations that they find familiar such as London or New York.</a:t>
            </a:r>
          </a:p>
        </p:txBody>
      </p:sp>
      <p:sp>
        <p:nvSpPr>
          <p:cNvPr id="4" name="Slide Number Placeholder 3"/>
          <p:cNvSpPr>
            <a:spLocks noGrp="1"/>
          </p:cNvSpPr>
          <p:nvPr>
            <p:ph type="sldNum" sz="quarter" idx="10"/>
          </p:nvPr>
        </p:nvSpPr>
        <p:spPr/>
        <p:txBody>
          <a:bodyPr/>
          <a:lstStyle/>
          <a:p>
            <a:fld id="{580E18E8-1E4E-47AD-A60F-1C947FEC4239}" type="slidenum">
              <a:rPr lang="en-GB" smtClean="0"/>
              <a:pPr/>
              <a:t>7</a:t>
            </a:fld>
            <a:endParaRPr lang="en-GB"/>
          </a:p>
        </p:txBody>
      </p:sp>
    </p:spTree>
    <p:extLst>
      <p:ext uri="{BB962C8B-B14F-4D97-AF65-F5344CB8AC3E}">
        <p14:creationId xmlns="" xmlns:p14="http://schemas.microsoft.com/office/powerpoint/2010/main" val="351304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When</a:t>
            </a:r>
            <a:r>
              <a:rPr lang="en-GB" baseline="0" dirty="0" smtClean="0"/>
              <a:t> it comes to turn based game , the best thing I could think of is the Multi-Gate and Flip Flop.</a:t>
            </a:r>
          </a:p>
          <a:p>
            <a:r>
              <a:rPr lang="en-GB" baseline="0" dirty="0" smtClean="0"/>
              <a:t>Also Booleans are an important part that will help us reach our objective.</a:t>
            </a:r>
          </a:p>
          <a:p>
            <a:r>
              <a:rPr lang="en-GB" baseline="0" dirty="0" smtClean="0"/>
              <a:t>Loops will help us maintaining the same pattern , so it could run again and again until a specific point is reached. </a:t>
            </a:r>
            <a:endParaRPr lang="en-GB" dirty="0"/>
          </a:p>
        </p:txBody>
      </p:sp>
      <p:sp>
        <p:nvSpPr>
          <p:cNvPr id="4" name="Slide Number Placeholder 3"/>
          <p:cNvSpPr>
            <a:spLocks noGrp="1"/>
          </p:cNvSpPr>
          <p:nvPr>
            <p:ph type="sldNum" sz="quarter" idx="10"/>
          </p:nvPr>
        </p:nvSpPr>
        <p:spPr/>
        <p:txBody>
          <a:bodyPr/>
          <a:lstStyle/>
          <a:p>
            <a:fld id="{4083F272-D013-4C63-A1F1-A06AAE43C8D7}" type="slidenum">
              <a:rPr lang="en-GB" smtClean="0"/>
              <a:pPr/>
              <a:t>8</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D6D11D5B-D584-43C3-856F-A8C867EFB751}" type="slidenum">
              <a:rPr lang="en-GB" smtClean="0"/>
              <a:pPr/>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67890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34372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596729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475456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311057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71873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22368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245648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27582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124387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55577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106393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D11D5B-D584-43C3-856F-A8C867EFB751}" type="slidenum">
              <a:rPr lang="en-GB" smtClean="0"/>
              <a:pPr/>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254436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D11D5B-D584-43C3-856F-A8C867EFB751}" type="slidenum">
              <a:rPr lang="en-GB" smtClean="0"/>
              <a:pPr/>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86482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228945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28890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121510-D968-4C91-9803-AAA17B3013A2}" type="datetimeFigureOut">
              <a:rPr lang="en-GB" smtClean="0"/>
              <a:pPr/>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2101298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121510-D968-4C91-9803-AAA17B3013A2}" type="datetimeFigureOut">
              <a:rPr lang="en-GB" smtClean="0"/>
              <a:pPr/>
              <a:t>07/02/2018</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D11D5B-D584-43C3-856F-A8C867EFB751}" type="slidenum">
              <a:rPr lang="en-GB" smtClean="0"/>
              <a:pPr/>
              <a:t>‹#›</a:t>
            </a:fld>
            <a:endParaRPr lang="en-GB"/>
          </a:p>
        </p:txBody>
      </p:sp>
    </p:spTree>
    <p:extLst>
      <p:ext uri="{BB962C8B-B14F-4D97-AF65-F5344CB8AC3E}">
        <p14:creationId xmlns="" xmlns:p14="http://schemas.microsoft.com/office/powerpoint/2010/main" val="1824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oleObject" Target="../embeddings/oleObject1.bin"/><Relationship Id="rId3" Type="http://schemas.openxmlformats.org/officeDocument/2006/relationships/notesSlide" Target="../notesSlides/notesSlide5.xml"/><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9C13AF-697B-44F3-A7B0-F066A5E51E26}"/>
              </a:ext>
            </a:extLst>
          </p:cNvPr>
          <p:cNvSpPr>
            <a:spLocks noGrp="1"/>
          </p:cNvSpPr>
          <p:nvPr>
            <p:ph type="ctrTitle"/>
          </p:nvPr>
        </p:nvSpPr>
        <p:spPr>
          <a:xfrm>
            <a:off x="1524000" y="1970882"/>
            <a:ext cx="9144000" cy="937173"/>
          </a:xfrm>
        </p:spPr>
        <p:txBody>
          <a:bodyPr/>
          <a:lstStyle/>
          <a:p>
            <a:r>
              <a:rPr lang="en-GB" dirty="0"/>
              <a:t>Window Bangers</a:t>
            </a:r>
          </a:p>
        </p:txBody>
      </p:sp>
      <p:sp>
        <p:nvSpPr>
          <p:cNvPr id="3" name="Subtitle 2">
            <a:extLst>
              <a:ext uri="{FF2B5EF4-FFF2-40B4-BE49-F238E27FC236}">
                <a16:creationId xmlns="" xmlns:a16="http://schemas.microsoft.com/office/drawing/2014/main" id="{FAF62607-342D-4CA9-9BB6-066B1A75863A}"/>
              </a:ext>
            </a:extLst>
          </p:cNvPr>
          <p:cNvSpPr>
            <a:spLocks noGrp="1"/>
          </p:cNvSpPr>
          <p:nvPr>
            <p:ph type="subTitle" idx="1"/>
          </p:nvPr>
        </p:nvSpPr>
        <p:spPr>
          <a:xfrm>
            <a:off x="1524000" y="3617694"/>
            <a:ext cx="9144000" cy="1655762"/>
          </a:xfrm>
        </p:spPr>
        <p:txBody>
          <a:bodyPr>
            <a:normAutofit fontScale="92500"/>
          </a:bodyPr>
          <a:lstStyle/>
          <a:p>
            <a:r>
              <a:rPr lang="en-GB" b="1" dirty="0"/>
              <a:t>Group 9</a:t>
            </a:r>
          </a:p>
          <a:p>
            <a:r>
              <a:rPr lang="en-GB" b="1" dirty="0"/>
              <a:t>Thomas </a:t>
            </a:r>
            <a:r>
              <a:rPr lang="en-GB" b="1" dirty="0" smtClean="0"/>
              <a:t>McCarthy (Designer)</a:t>
            </a:r>
            <a:endParaRPr lang="en-GB" b="1" dirty="0"/>
          </a:p>
          <a:p>
            <a:r>
              <a:rPr lang="en-GB" b="1" dirty="0"/>
              <a:t>Jayden </a:t>
            </a:r>
            <a:r>
              <a:rPr lang="en-GB" b="1" dirty="0" smtClean="0"/>
              <a:t>Murray (Designer)</a:t>
            </a:r>
            <a:endParaRPr lang="en-GB" b="1" dirty="0"/>
          </a:p>
          <a:p>
            <a:r>
              <a:rPr lang="en-GB" b="1" dirty="0"/>
              <a:t>Cristian </a:t>
            </a:r>
            <a:r>
              <a:rPr lang="en-GB" b="1" dirty="0" smtClean="0"/>
              <a:t>Hanganu (Programmer)</a:t>
            </a:r>
            <a:endParaRPr lang="en-GB" b="1" dirty="0"/>
          </a:p>
        </p:txBody>
      </p:sp>
    </p:spTree>
    <p:extLst>
      <p:ext uri="{BB962C8B-B14F-4D97-AF65-F5344CB8AC3E}">
        <p14:creationId xmlns="" xmlns:p14="http://schemas.microsoft.com/office/powerpoint/2010/main" val="411377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0F86B2-A3A4-4AC5-9C22-D0B0A5290963}"/>
              </a:ext>
            </a:extLst>
          </p:cNvPr>
          <p:cNvSpPr>
            <a:spLocks noGrp="1"/>
          </p:cNvSpPr>
          <p:nvPr>
            <p:ph type="title"/>
          </p:nvPr>
        </p:nvSpPr>
        <p:spPr>
          <a:xfrm>
            <a:off x="1062266" y="1087651"/>
            <a:ext cx="9601196" cy="1303867"/>
          </a:xfrm>
        </p:spPr>
        <p:txBody>
          <a:bodyPr/>
          <a:lstStyle/>
          <a:p>
            <a:r>
              <a:rPr lang="en-GB" dirty="0"/>
              <a:t>	Genre/ Style’s </a:t>
            </a:r>
          </a:p>
        </p:txBody>
      </p:sp>
      <p:sp>
        <p:nvSpPr>
          <p:cNvPr id="8" name="TextBox 7"/>
          <p:cNvSpPr txBox="1"/>
          <p:nvPr/>
        </p:nvSpPr>
        <p:spPr>
          <a:xfrm>
            <a:off x="1261393" y="2526889"/>
            <a:ext cx="9586451" cy="1323439"/>
          </a:xfrm>
          <a:prstGeom prst="rect">
            <a:avLst/>
          </a:prstGeom>
          <a:noFill/>
        </p:spPr>
        <p:txBody>
          <a:bodyPr wrap="square" rtlCol="0">
            <a:spAutoFit/>
          </a:bodyPr>
          <a:lstStyle/>
          <a:p>
            <a:pPr>
              <a:buFont typeface="Arial" pitchFamily="34" charset="0"/>
              <a:buChar char="•"/>
            </a:pPr>
            <a:r>
              <a:rPr lang="en-GB" sz="2000" b="1" dirty="0" smtClean="0"/>
              <a:t>Competitive 2 Players</a:t>
            </a:r>
          </a:p>
          <a:p>
            <a:pPr>
              <a:buFont typeface="Arial" pitchFamily="34" charset="0"/>
              <a:buChar char="•"/>
            </a:pPr>
            <a:r>
              <a:rPr lang="en-GB" sz="2000" b="1" dirty="0" smtClean="0"/>
              <a:t>2D Destruction </a:t>
            </a:r>
          </a:p>
          <a:p>
            <a:pPr>
              <a:buFont typeface="Arial" pitchFamily="34" charset="0"/>
              <a:buChar char="•"/>
            </a:pPr>
            <a:r>
              <a:rPr lang="en-GB" sz="2000" b="1" dirty="0" smtClean="0"/>
              <a:t>Comedic </a:t>
            </a:r>
            <a:r>
              <a:rPr lang="en-GB" sz="2000" b="1" dirty="0" smtClean="0"/>
              <a:t>Components </a:t>
            </a:r>
            <a:endParaRPr lang="en-GB" sz="2000" b="1" dirty="0"/>
          </a:p>
          <a:p>
            <a:endParaRPr lang="en-GB" sz="2000" b="1" dirty="0"/>
          </a:p>
        </p:txBody>
      </p:sp>
      <p:pic>
        <p:nvPicPr>
          <p:cNvPr id="13316" name="Picture 4" descr="Image result for apartments nyc"/>
          <p:cNvPicPr>
            <a:picLocks noChangeAspect="1" noChangeArrowheads="1"/>
          </p:cNvPicPr>
          <p:nvPr/>
        </p:nvPicPr>
        <p:blipFill>
          <a:blip r:embed="rId3" cstate="print"/>
          <a:srcRect/>
          <a:stretch>
            <a:fillRect/>
          </a:stretch>
        </p:blipFill>
        <p:spPr bwMode="auto">
          <a:xfrm>
            <a:off x="3980439" y="3921093"/>
            <a:ext cx="3283385" cy="2188924"/>
          </a:xfrm>
          <a:prstGeom prst="rect">
            <a:avLst/>
          </a:prstGeom>
          <a:noFill/>
        </p:spPr>
      </p:pic>
      <p:pic>
        <p:nvPicPr>
          <p:cNvPr id="6" name="Picture 5" descr="concept.gif"/>
          <p:cNvPicPr>
            <a:picLocks noChangeAspect="1"/>
          </p:cNvPicPr>
          <p:nvPr/>
        </p:nvPicPr>
        <p:blipFill>
          <a:blip r:embed="rId4" cstate="print"/>
          <a:stretch>
            <a:fillRect/>
          </a:stretch>
        </p:blipFill>
        <p:spPr>
          <a:xfrm>
            <a:off x="7279162" y="3630967"/>
            <a:ext cx="4106246" cy="2302247"/>
          </a:xfrm>
          <a:prstGeom prst="rect">
            <a:avLst/>
          </a:prstGeom>
        </p:spPr>
      </p:pic>
      <p:pic>
        <p:nvPicPr>
          <p:cNvPr id="15362" name="Picture 2" descr="Image result for brick through window"/>
          <p:cNvPicPr>
            <a:picLocks noChangeAspect="1" noChangeArrowheads="1"/>
          </p:cNvPicPr>
          <p:nvPr/>
        </p:nvPicPr>
        <p:blipFill>
          <a:blip r:embed="rId5" cstate="print"/>
          <a:srcRect l="6876" t="739" r="31721" b="-4978"/>
          <a:stretch>
            <a:fillRect/>
          </a:stretch>
        </p:blipFill>
        <p:spPr bwMode="auto">
          <a:xfrm>
            <a:off x="932156" y="4038911"/>
            <a:ext cx="2352583" cy="2246479"/>
          </a:xfrm>
          <a:prstGeom prst="rect">
            <a:avLst/>
          </a:prstGeom>
          <a:noFill/>
        </p:spPr>
      </p:pic>
    </p:spTree>
    <p:extLst>
      <p:ext uri="{BB962C8B-B14F-4D97-AF65-F5344CB8AC3E}">
        <p14:creationId xmlns="" xmlns:p14="http://schemas.microsoft.com/office/powerpoint/2010/main" val="1078110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00FDAF-5CA1-400C-B347-53331CAACFFB}"/>
              </a:ext>
            </a:extLst>
          </p:cNvPr>
          <p:cNvSpPr>
            <a:spLocks noGrp="1"/>
          </p:cNvSpPr>
          <p:nvPr>
            <p:ph type="title"/>
          </p:nvPr>
        </p:nvSpPr>
        <p:spPr/>
        <p:txBody>
          <a:bodyPr/>
          <a:lstStyle/>
          <a:p>
            <a:r>
              <a:rPr lang="en-GB" dirty="0"/>
              <a:t>Target Demographic </a:t>
            </a:r>
          </a:p>
        </p:txBody>
      </p:sp>
      <p:sp>
        <p:nvSpPr>
          <p:cNvPr id="3" name="Content Placeholder 2">
            <a:extLst>
              <a:ext uri="{FF2B5EF4-FFF2-40B4-BE49-F238E27FC236}">
                <a16:creationId xmlns="" xmlns:a16="http://schemas.microsoft.com/office/drawing/2014/main" id="{0B8A333E-5655-4979-A60B-FF02D3C57738}"/>
              </a:ext>
            </a:extLst>
          </p:cNvPr>
          <p:cNvSpPr>
            <a:spLocks noGrp="1"/>
          </p:cNvSpPr>
          <p:nvPr>
            <p:ph idx="1"/>
          </p:nvPr>
        </p:nvSpPr>
        <p:spPr>
          <a:xfrm>
            <a:off x="1295401" y="2556932"/>
            <a:ext cx="4910090" cy="3318936"/>
          </a:xfrm>
        </p:spPr>
        <p:txBody>
          <a:bodyPr>
            <a:normAutofit lnSpcReduction="10000"/>
          </a:bodyPr>
          <a:lstStyle/>
          <a:p>
            <a:pPr marL="0" indent="0">
              <a:buNone/>
            </a:pPr>
            <a:r>
              <a:rPr lang="en-GB" b="1" dirty="0" smtClean="0"/>
              <a:t>Gender:</a:t>
            </a:r>
          </a:p>
          <a:p>
            <a:pPr marL="0" indent="0">
              <a:buNone/>
            </a:pPr>
            <a:r>
              <a:rPr lang="en-GB" b="1" dirty="0" smtClean="0"/>
              <a:t>Males</a:t>
            </a:r>
            <a:endParaRPr lang="en-GB" b="1" dirty="0"/>
          </a:p>
          <a:p>
            <a:pPr marL="0" indent="0">
              <a:buNone/>
            </a:pPr>
            <a:endParaRPr lang="en-GB" b="1" dirty="0" smtClean="0"/>
          </a:p>
          <a:p>
            <a:pPr marL="0" indent="0">
              <a:buNone/>
            </a:pPr>
            <a:r>
              <a:rPr lang="en-GB" b="1" dirty="0" smtClean="0"/>
              <a:t>Age</a:t>
            </a:r>
            <a:r>
              <a:rPr lang="en-GB" b="1" dirty="0"/>
              <a:t>:</a:t>
            </a:r>
          </a:p>
          <a:p>
            <a:pPr marL="0" indent="0">
              <a:buNone/>
            </a:pPr>
            <a:r>
              <a:rPr lang="en-GB" b="1" dirty="0"/>
              <a:t>13+</a:t>
            </a:r>
          </a:p>
          <a:p>
            <a:pPr marL="0" indent="0">
              <a:buNone/>
            </a:pPr>
            <a:r>
              <a:rPr lang="en-GB" b="1" dirty="0" smtClean="0"/>
              <a:t>Achiever:</a:t>
            </a:r>
          </a:p>
          <a:p>
            <a:pPr marL="0" indent="0">
              <a:buNone/>
            </a:pPr>
            <a:r>
              <a:rPr lang="en-GB" b="1" smtClean="0"/>
              <a:t>Interaction with in game-world</a:t>
            </a:r>
            <a:endParaRPr lang="en-GB" b="1" dirty="0"/>
          </a:p>
        </p:txBody>
      </p:sp>
      <p:pic>
        <p:nvPicPr>
          <p:cNvPr id="4" name="Picture 3">
            <a:extLst>
              <a:ext uri="{FF2B5EF4-FFF2-40B4-BE49-F238E27FC236}">
                <a16:creationId xmlns="" xmlns:a16="http://schemas.microsoft.com/office/drawing/2014/main" id="{E3D79CB5-3AA6-4470-8AD5-70243FFC294D}"/>
              </a:ext>
            </a:extLst>
          </p:cNvPr>
          <p:cNvPicPr>
            <a:picLocks noChangeAspect="1"/>
          </p:cNvPicPr>
          <p:nvPr/>
        </p:nvPicPr>
        <p:blipFill>
          <a:blip r:embed="rId3" cstate="print"/>
          <a:stretch>
            <a:fillRect/>
          </a:stretch>
        </p:blipFill>
        <p:spPr>
          <a:xfrm>
            <a:off x="6523847" y="2596020"/>
            <a:ext cx="4743922" cy="3458718"/>
          </a:xfrm>
          <a:prstGeom prst="rect">
            <a:avLst/>
          </a:prstGeom>
        </p:spPr>
      </p:pic>
    </p:spTree>
    <p:extLst>
      <p:ext uri="{BB962C8B-B14F-4D97-AF65-F5344CB8AC3E}">
        <p14:creationId xmlns="" xmlns:p14="http://schemas.microsoft.com/office/powerpoint/2010/main" val="3200183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C77C5E-51E1-437C-BF4E-72F6B975020E}"/>
              </a:ext>
            </a:extLst>
          </p:cNvPr>
          <p:cNvSpPr>
            <a:spLocks noGrp="1"/>
          </p:cNvSpPr>
          <p:nvPr>
            <p:ph type="title"/>
          </p:nvPr>
        </p:nvSpPr>
        <p:spPr/>
        <p:txBody>
          <a:bodyPr/>
          <a:lstStyle/>
          <a:p>
            <a:r>
              <a:rPr lang="en-GB" dirty="0"/>
              <a:t>Mechanics</a:t>
            </a:r>
          </a:p>
        </p:txBody>
      </p:sp>
      <p:sp>
        <p:nvSpPr>
          <p:cNvPr id="6" name="Subtitle 2"/>
          <p:cNvSpPr txBox="1">
            <a:spLocks/>
          </p:cNvSpPr>
          <p:nvPr/>
        </p:nvSpPr>
        <p:spPr>
          <a:xfrm>
            <a:off x="1399376" y="2625215"/>
            <a:ext cx="8836004" cy="3480617"/>
          </a:xfrm>
          <a:prstGeom prst="rect">
            <a:avLst/>
          </a:prstGeom>
        </p:spPr>
        <p:txBody>
          <a:bodyPr vert="horz" lIns="91440" tIns="45720" rIns="91440" bIns="45720" rtlCol="0" anchor="t">
            <a:normAutofit/>
          </a:bodyPr>
          <a:lstStyle/>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kumimoji="0" lang="en-GB" sz="2500" b="1" i="0" u="none" strike="noStrike" kern="1200" cap="none" spc="0" normalizeH="0" baseline="0" noProof="0" dirty="0" smtClean="0">
                <a:ln>
                  <a:noFill/>
                </a:ln>
                <a:solidFill>
                  <a:schemeClr val="bg2">
                    <a:lumMod val="10000"/>
                  </a:schemeClr>
                </a:solidFill>
                <a:effectLst/>
                <a:uLnTx/>
                <a:uFillTx/>
                <a:latin typeface="+mn-lt"/>
                <a:ea typeface="+mn-ea"/>
                <a:cs typeface="+mn-cs"/>
              </a:rPr>
              <a:t>Can </a:t>
            </a:r>
            <a:r>
              <a:rPr lang="en-GB" sz="2500" b="1" dirty="0" smtClean="0">
                <a:solidFill>
                  <a:schemeClr val="bg2">
                    <a:lumMod val="10000"/>
                  </a:schemeClr>
                </a:solidFill>
              </a:rPr>
              <a:t>mark windows with </a:t>
            </a:r>
            <a:r>
              <a:rPr lang="en-GB" sz="2500" b="1" dirty="0" smtClean="0">
                <a:solidFill>
                  <a:schemeClr val="bg2">
                    <a:lumMod val="10000"/>
                  </a:schemeClr>
                </a:solidFill>
              </a:rPr>
              <a:t>eggs</a:t>
            </a:r>
            <a:endParaRPr kumimoji="0" lang="en-GB" sz="2500" b="1" i="0" u="none" strike="noStrike" kern="1200" cap="none" spc="0" normalizeH="0" noProof="0" dirty="0">
              <a:ln>
                <a:noFill/>
              </a:ln>
              <a:solidFill>
                <a:schemeClr val="bg2">
                  <a:lumMod val="10000"/>
                </a:schemeClr>
              </a:solidFill>
              <a:effectLst/>
              <a:uLnTx/>
              <a:uFillTx/>
              <a:latin typeface="+mn-lt"/>
              <a:ea typeface="+mn-ea"/>
              <a:cs typeface="+mn-cs"/>
            </a:endParaRP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lang="en-GB" sz="2500" b="1" baseline="0" dirty="0" smtClean="0">
                <a:solidFill>
                  <a:schemeClr val="bg2">
                    <a:lumMod val="10000"/>
                  </a:schemeClr>
                </a:solidFill>
              </a:rPr>
              <a:t>Arrow direction and power bar to shoot</a:t>
            </a:r>
            <a:endParaRPr lang="en-GB" sz="2500" b="1" baseline="0" dirty="0">
              <a:solidFill>
                <a:schemeClr val="bg2">
                  <a:lumMod val="10000"/>
                </a:schemeClr>
              </a:solidFill>
            </a:endParaRP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kumimoji="0" lang="en-GB" sz="2500" b="1" i="0" u="none" strike="noStrike" kern="1200" cap="none" spc="0" normalizeH="0" noProof="0" dirty="0" smtClean="0">
                <a:ln>
                  <a:noFill/>
                </a:ln>
                <a:solidFill>
                  <a:schemeClr val="bg2">
                    <a:lumMod val="10000"/>
                  </a:schemeClr>
                </a:solidFill>
                <a:effectLst/>
                <a:uLnTx/>
                <a:uFillTx/>
                <a:latin typeface="+mn-lt"/>
                <a:ea typeface="+mn-ea"/>
                <a:cs typeface="+mn-cs"/>
              </a:rPr>
              <a:t>Score</a:t>
            </a:r>
            <a:endParaRPr kumimoji="0" lang="en-GB" sz="2500" b="1" i="0" u="none" strike="noStrike" kern="1200" cap="none" spc="0" normalizeH="0" noProof="0" dirty="0">
              <a:ln>
                <a:noFill/>
              </a:ln>
              <a:solidFill>
                <a:schemeClr val="bg2">
                  <a:lumMod val="10000"/>
                </a:schemeClr>
              </a:solidFill>
              <a:effectLst/>
              <a:uLnTx/>
              <a:uFillTx/>
              <a:latin typeface="+mn-lt"/>
              <a:ea typeface="+mn-ea"/>
              <a:cs typeface="+mn-cs"/>
            </a:endParaRP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lang="en-GB" sz="2500" b="1" baseline="0" dirty="0">
                <a:solidFill>
                  <a:schemeClr val="bg2">
                    <a:lumMod val="10000"/>
                  </a:schemeClr>
                </a:solidFill>
              </a:rPr>
              <a:t>Events to give players extra points</a:t>
            </a: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kumimoji="0" lang="en-GB" sz="2500" b="1" i="0" u="none" strike="noStrike" kern="1200" cap="none" spc="0" normalizeH="0" noProof="0" dirty="0">
                <a:ln>
                  <a:noFill/>
                </a:ln>
                <a:solidFill>
                  <a:schemeClr val="bg2">
                    <a:lumMod val="10000"/>
                  </a:schemeClr>
                </a:solidFill>
                <a:effectLst/>
                <a:uLnTx/>
                <a:uFillTx/>
                <a:latin typeface="+mn-lt"/>
                <a:ea typeface="+mn-ea"/>
                <a:cs typeface="+mn-cs"/>
              </a:rPr>
              <a:t>Turn taking</a:t>
            </a:r>
            <a:endParaRPr kumimoji="0" lang="en-GB" sz="2500" b="1" i="0" u="none" strike="noStrike" kern="1200" cap="none" spc="0" normalizeH="0" baseline="0" noProof="0" dirty="0">
              <a:ln>
                <a:noFill/>
              </a:ln>
              <a:solidFill>
                <a:schemeClr val="bg2">
                  <a:lumMod val="10000"/>
                </a:schemeClr>
              </a:solidFill>
              <a:effectLst/>
              <a:uLnTx/>
              <a:uFillTx/>
              <a:latin typeface="+mn-lt"/>
              <a:ea typeface="+mn-ea"/>
              <a:cs typeface="+mn-cs"/>
            </a:endParaRPr>
          </a:p>
        </p:txBody>
      </p:sp>
    </p:spTree>
    <p:extLst>
      <p:ext uri="{BB962C8B-B14F-4D97-AF65-F5344CB8AC3E}">
        <p14:creationId xmlns="" xmlns:p14="http://schemas.microsoft.com/office/powerpoint/2010/main" val="757548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AC533A-FA6B-4050-B54B-5D74280B6661}"/>
              </a:ext>
            </a:extLst>
          </p:cNvPr>
          <p:cNvSpPr>
            <a:spLocks noGrp="1"/>
          </p:cNvSpPr>
          <p:nvPr>
            <p:ph type="title"/>
          </p:nvPr>
        </p:nvSpPr>
        <p:spPr/>
        <p:txBody>
          <a:bodyPr/>
          <a:lstStyle/>
          <a:p>
            <a:r>
              <a:rPr lang="en-GB" dirty="0"/>
              <a:t>Game Flow</a:t>
            </a:r>
          </a:p>
        </p:txBody>
      </p:sp>
      <p:sp>
        <p:nvSpPr>
          <p:cNvPr id="3" name="Content Placeholder 2">
            <a:extLst>
              <a:ext uri="{FF2B5EF4-FFF2-40B4-BE49-F238E27FC236}">
                <a16:creationId xmlns="" xmlns:a16="http://schemas.microsoft.com/office/drawing/2014/main" id="{2EAB1B23-6CA0-40DF-8CB8-9942D3855F09}"/>
              </a:ext>
            </a:extLst>
          </p:cNvPr>
          <p:cNvSpPr>
            <a:spLocks noGrp="1"/>
          </p:cNvSpPr>
          <p:nvPr>
            <p:ph idx="1"/>
          </p:nvPr>
        </p:nvSpPr>
        <p:spPr/>
        <p:txBody>
          <a:bodyPr>
            <a:normAutofit/>
          </a:bodyPr>
          <a:lstStyle/>
          <a:p>
            <a:pPr marL="0" indent="0"/>
            <a:r>
              <a:rPr lang="en-GB" b="1" dirty="0" smtClean="0"/>
              <a:t>Symmetrical Gameplay</a:t>
            </a:r>
          </a:p>
          <a:p>
            <a:pPr marL="0" indent="0"/>
            <a:r>
              <a:rPr lang="en-GB" b="1" dirty="0" smtClean="0"/>
              <a:t>Players </a:t>
            </a:r>
            <a:r>
              <a:rPr lang="en-GB" b="1" dirty="0" smtClean="0"/>
              <a:t>take turns to throw objects through residents windows.</a:t>
            </a:r>
          </a:p>
          <a:p>
            <a:pPr marL="0" indent="0"/>
            <a:r>
              <a:rPr lang="en-GB" b="1" dirty="0" smtClean="0"/>
              <a:t>Not </a:t>
            </a:r>
            <a:r>
              <a:rPr lang="en-GB" b="1" dirty="0"/>
              <a:t>every brick will go through a window.</a:t>
            </a:r>
          </a:p>
          <a:p>
            <a:pPr marL="0" indent="0"/>
            <a:r>
              <a:rPr lang="en-GB" b="1" dirty="0" smtClean="0"/>
              <a:t>Events </a:t>
            </a:r>
            <a:r>
              <a:rPr lang="en-GB" b="1" dirty="0"/>
              <a:t>will take place, which will offer bonus points.</a:t>
            </a:r>
          </a:p>
          <a:p>
            <a:pPr marL="0" indent="0"/>
            <a:r>
              <a:rPr lang="en-GB" b="1" dirty="0"/>
              <a:t>Players tap to select an angle and then tap again for power</a:t>
            </a:r>
            <a:r>
              <a:rPr lang="en-GB" b="1" dirty="0" smtClean="0"/>
              <a:t>.</a:t>
            </a:r>
          </a:p>
          <a:p>
            <a:pPr marL="0" indent="0"/>
            <a:r>
              <a:rPr lang="en-GB" b="1" dirty="0" smtClean="0"/>
              <a:t>Player with the most points after all windows smashed </a:t>
            </a:r>
            <a:endParaRPr lang="en-GB" b="1" dirty="0" smtClean="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 xmlns:p14="http://schemas.microsoft.com/office/powerpoint/2010/main" val="1942296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770E2C-64F9-4FA4-A59C-D5D807456843}"/>
              </a:ext>
            </a:extLst>
          </p:cNvPr>
          <p:cNvSpPr>
            <a:spLocks noGrp="1"/>
          </p:cNvSpPr>
          <p:nvPr>
            <p:ph type="title"/>
          </p:nvPr>
        </p:nvSpPr>
        <p:spPr/>
        <p:txBody>
          <a:bodyPr/>
          <a:lstStyle/>
          <a:p>
            <a:r>
              <a:rPr lang="en-GB" dirty="0"/>
              <a:t>Art</a:t>
            </a:r>
          </a:p>
        </p:txBody>
      </p:sp>
      <p:grpSp>
        <p:nvGrpSpPr>
          <p:cNvPr id="3" name="Group 12">
            <a:extLst>
              <a:ext uri="{FF2B5EF4-FFF2-40B4-BE49-F238E27FC236}">
                <a16:creationId xmlns="" xmlns:a16="http://schemas.microsoft.com/office/drawing/2014/main" id="{3AE69E73-0BEE-4C42-BB4C-1203D1F5C8C6}"/>
              </a:ext>
            </a:extLst>
          </p:cNvPr>
          <p:cNvGrpSpPr/>
          <p:nvPr/>
        </p:nvGrpSpPr>
        <p:grpSpPr>
          <a:xfrm>
            <a:off x="7636173" y="3799001"/>
            <a:ext cx="2261971" cy="1005965"/>
            <a:chOff x="200510" y="4176713"/>
            <a:chExt cx="3995738" cy="2000250"/>
          </a:xfrm>
        </p:grpSpPr>
        <p:pic>
          <p:nvPicPr>
            <p:cNvPr id="7" name="Picture 6">
              <a:extLst>
                <a:ext uri="{FF2B5EF4-FFF2-40B4-BE49-F238E27FC236}">
                  <a16:creationId xmlns="" xmlns:a16="http://schemas.microsoft.com/office/drawing/2014/main" id="{A9F4AC91-D7CC-4C43-B155-1F9378C9D047}"/>
                </a:ext>
              </a:extLst>
            </p:cNvPr>
            <p:cNvPicPr>
              <a:picLocks noChangeAspect="1"/>
            </p:cNvPicPr>
            <p:nvPr/>
          </p:nvPicPr>
          <p:blipFill>
            <a:blip r:embed="rId4" cstate="print"/>
            <a:stretch>
              <a:fillRect/>
            </a:stretch>
          </p:blipFill>
          <p:spPr>
            <a:xfrm>
              <a:off x="200510" y="4176713"/>
              <a:ext cx="3981450" cy="1000125"/>
            </a:xfrm>
            <a:prstGeom prst="rect">
              <a:avLst/>
            </a:prstGeom>
          </p:spPr>
        </p:pic>
        <p:pic>
          <p:nvPicPr>
            <p:cNvPr id="8" name="Picture 7">
              <a:extLst>
                <a:ext uri="{FF2B5EF4-FFF2-40B4-BE49-F238E27FC236}">
                  <a16:creationId xmlns="" xmlns:a16="http://schemas.microsoft.com/office/drawing/2014/main" id="{6FDFC836-41D9-423D-ACED-C81DFC87E1E0}"/>
                </a:ext>
              </a:extLst>
            </p:cNvPr>
            <p:cNvPicPr>
              <a:picLocks noChangeAspect="1"/>
            </p:cNvPicPr>
            <p:nvPr/>
          </p:nvPicPr>
          <p:blipFill>
            <a:blip r:embed="rId5" cstate="print"/>
            <a:stretch>
              <a:fillRect/>
            </a:stretch>
          </p:blipFill>
          <p:spPr>
            <a:xfrm>
              <a:off x="214798" y="5176838"/>
              <a:ext cx="3981450" cy="1000125"/>
            </a:xfrm>
            <a:prstGeom prst="rect">
              <a:avLst/>
            </a:prstGeom>
          </p:spPr>
        </p:pic>
      </p:grpSp>
      <p:grpSp>
        <p:nvGrpSpPr>
          <p:cNvPr id="13" name="Group 19">
            <a:extLst>
              <a:ext uri="{FF2B5EF4-FFF2-40B4-BE49-F238E27FC236}">
                <a16:creationId xmlns="" xmlns:a16="http://schemas.microsoft.com/office/drawing/2014/main" id="{25F0571C-F7D2-4CB8-BE53-E63240A95766}"/>
              </a:ext>
            </a:extLst>
          </p:cNvPr>
          <p:cNvGrpSpPr/>
          <p:nvPr/>
        </p:nvGrpSpPr>
        <p:grpSpPr>
          <a:xfrm>
            <a:off x="5248452" y="3836712"/>
            <a:ext cx="2264712" cy="2329974"/>
            <a:chOff x="7791450" y="1433852"/>
            <a:chExt cx="3981450" cy="3990296"/>
          </a:xfrm>
        </p:grpSpPr>
        <p:grpSp>
          <p:nvGrpSpPr>
            <p:cNvPr id="14" name="Group 18">
              <a:extLst>
                <a:ext uri="{FF2B5EF4-FFF2-40B4-BE49-F238E27FC236}">
                  <a16:creationId xmlns="" xmlns:a16="http://schemas.microsoft.com/office/drawing/2014/main" id="{1B82A3A8-8BF0-4D06-9823-DE850023B3BD}"/>
                </a:ext>
              </a:extLst>
            </p:cNvPr>
            <p:cNvGrpSpPr/>
            <p:nvPr/>
          </p:nvGrpSpPr>
          <p:grpSpPr>
            <a:xfrm>
              <a:off x="7791450" y="1433852"/>
              <a:ext cx="3981450" cy="1995148"/>
              <a:chOff x="7791450" y="1433852"/>
              <a:chExt cx="3981450" cy="1995148"/>
            </a:xfrm>
          </p:grpSpPr>
          <p:pic>
            <p:nvPicPr>
              <p:cNvPr id="4" name="Picture 3">
                <a:extLst>
                  <a:ext uri="{FF2B5EF4-FFF2-40B4-BE49-F238E27FC236}">
                    <a16:creationId xmlns="" xmlns:a16="http://schemas.microsoft.com/office/drawing/2014/main" id="{49DB589B-6D4F-4E00-BCE4-B2090D91B723}"/>
                  </a:ext>
                </a:extLst>
              </p:cNvPr>
              <p:cNvPicPr>
                <a:picLocks noChangeAspect="1"/>
              </p:cNvPicPr>
              <p:nvPr/>
            </p:nvPicPr>
            <p:blipFill>
              <a:blip r:embed="rId6" cstate="print"/>
              <a:stretch>
                <a:fillRect/>
              </a:stretch>
            </p:blipFill>
            <p:spPr>
              <a:xfrm>
                <a:off x="7791450" y="1433852"/>
                <a:ext cx="3981450" cy="971550"/>
              </a:xfrm>
              <a:prstGeom prst="rect">
                <a:avLst/>
              </a:prstGeom>
            </p:spPr>
          </p:pic>
          <p:pic>
            <p:nvPicPr>
              <p:cNvPr id="5" name="Picture 4">
                <a:extLst>
                  <a:ext uri="{FF2B5EF4-FFF2-40B4-BE49-F238E27FC236}">
                    <a16:creationId xmlns="" xmlns:a16="http://schemas.microsoft.com/office/drawing/2014/main" id="{E1CA5B61-66BB-4487-A002-8E5E516B8205}"/>
                  </a:ext>
                </a:extLst>
              </p:cNvPr>
              <p:cNvPicPr>
                <a:picLocks noChangeAspect="1"/>
              </p:cNvPicPr>
              <p:nvPr/>
            </p:nvPicPr>
            <p:blipFill>
              <a:blip r:embed="rId7" cstate="print"/>
              <a:stretch>
                <a:fillRect/>
              </a:stretch>
            </p:blipFill>
            <p:spPr>
              <a:xfrm>
                <a:off x="7791450" y="2400300"/>
                <a:ext cx="3981450" cy="1028700"/>
              </a:xfrm>
              <a:prstGeom prst="rect">
                <a:avLst/>
              </a:prstGeom>
            </p:spPr>
          </p:pic>
        </p:grpSp>
        <p:grpSp>
          <p:nvGrpSpPr>
            <p:cNvPr id="18" name="Group 17">
              <a:extLst>
                <a:ext uri="{FF2B5EF4-FFF2-40B4-BE49-F238E27FC236}">
                  <a16:creationId xmlns="" xmlns:a16="http://schemas.microsoft.com/office/drawing/2014/main" id="{1F9BD7DE-97FA-4B06-BCB4-5FC71EA3D91A}"/>
                </a:ext>
              </a:extLst>
            </p:cNvPr>
            <p:cNvGrpSpPr/>
            <p:nvPr/>
          </p:nvGrpSpPr>
          <p:grpSpPr>
            <a:xfrm>
              <a:off x="7791450" y="3417693"/>
              <a:ext cx="3981450" cy="2006455"/>
              <a:chOff x="3443530" y="4292241"/>
              <a:chExt cx="4010025" cy="2006455"/>
            </a:xfrm>
          </p:grpSpPr>
          <p:pic>
            <p:nvPicPr>
              <p:cNvPr id="10" name="Picture 9">
                <a:extLst>
                  <a:ext uri="{FF2B5EF4-FFF2-40B4-BE49-F238E27FC236}">
                    <a16:creationId xmlns="" xmlns:a16="http://schemas.microsoft.com/office/drawing/2014/main" id="{47736A20-83AE-4000-9507-FFB3C24708E5}"/>
                  </a:ext>
                </a:extLst>
              </p:cNvPr>
              <p:cNvPicPr>
                <a:picLocks noChangeAspect="1"/>
              </p:cNvPicPr>
              <p:nvPr/>
            </p:nvPicPr>
            <p:blipFill>
              <a:blip r:embed="rId8" cstate="print"/>
              <a:stretch>
                <a:fillRect/>
              </a:stretch>
            </p:blipFill>
            <p:spPr>
              <a:xfrm>
                <a:off x="3453055" y="5260471"/>
                <a:ext cx="4000500" cy="1038225"/>
              </a:xfrm>
              <a:prstGeom prst="rect">
                <a:avLst/>
              </a:prstGeom>
            </p:spPr>
          </p:pic>
          <p:pic>
            <p:nvPicPr>
              <p:cNvPr id="12" name="Picture 11">
                <a:extLst>
                  <a:ext uri="{FF2B5EF4-FFF2-40B4-BE49-F238E27FC236}">
                    <a16:creationId xmlns="" xmlns:a16="http://schemas.microsoft.com/office/drawing/2014/main" id="{9898C533-2A33-477B-B8B8-2F94EE02C48D}"/>
                  </a:ext>
                </a:extLst>
              </p:cNvPr>
              <p:cNvPicPr>
                <a:picLocks noChangeAspect="1"/>
              </p:cNvPicPr>
              <p:nvPr/>
            </p:nvPicPr>
            <p:blipFill>
              <a:blip r:embed="rId9" cstate="print"/>
              <a:stretch>
                <a:fillRect/>
              </a:stretch>
            </p:blipFill>
            <p:spPr>
              <a:xfrm>
                <a:off x="3443530" y="4292241"/>
                <a:ext cx="4010025" cy="971550"/>
              </a:xfrm>
              <a:prstGeom prst="rect">
                <a:avLst/>
              </a:prstGeom>
            </p:spPr>
          </p:pic>
        </p:grpSp>
      </p:grpSp>
      <p:pic>
        <p:nvPicPr>
          <p:cNvPr id="1026" name="Picture 2" descr="Image result for Subway surfers city">
            <a:extLst>
              <a:ext uri="{FF2B5EF4-FFF2-40B4-BE49-F238E27FC236}">
                <a16:creationId xmlns="" xmlns:a16="http://schemas.microsoft.com/office/drawing/2014/main" id="{B244E091-3668-4891-A693-E00AB2270D09}"/>
              </a:ext>
            </a:extLst>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3086763" y="3528990"/>
            <a:ext cx="2003712" cy="267161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MySims">
            <a:extLst>
              <a:ext uri="{FF2B5EF4-FFF2-40B4-BE49-F238E27FC236}">
                <a16:creationId xmlns="" xmlns:a16="http://schemas.microsoft.com/office/drawing/2014/main" id="{37516924-7FCA-4ABC-B077-7054AD07EAF0}"/>
              </a:ext>
            </a:extLst>
          </p:cNvP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25288" y="4616686"/>
            <a:ext cx="2102754" cy="1577066"/>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Related image">
            <a:extLst>
              <a:ext uri="{FF2B5EF4-FFF2-40B4-BE49-F238E27FC236}">
                <a16:creationId xmlns="" xmlns:a16="http://schemas.microsoft.com/office/drawing/2014/main" id="{DC936F74-0713-41A8-8C5A-CB8DC80BCDFD}"/>
              </a:ext>
            </a:extLst>
          </p:cNvP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871611" y="2493028"/>
            <a:ext cx="1986999" cy="198699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9" name="Group 20">
            <a:extLst>
              <a:ext uri="{FF2B5EF4-FFF2-40B4-BE49-F238E27FC236}">
                <a16:creationId xmlns="" xmlns:a16="http://schemas.microsoft.com/office/drawing/2014/main" id="{6D4B74F9-16AA-4DCC-8625-9BBEB5979417}"/>
              </a:ext>
            </a:extLst>
          </p:cNvPr>
          <p:cNvGrpSpPr/>
          <p:nvPr/>
        </p:nvGrpSpPr>
        <p:grpSpPr>
          <a:xfrm>
            <a:off x="7639795" y="4920791"/>
            <a:ext cx="2446885" cy="1228184"/>
            <a:chOff x="9243260" y="639666"/>
            <a:chExt cx="2829152" cy="1426984"/>
          </a:xfrm>
        </p:grpSpPr>
        <p:graphicFrame>
          <p:nvGraphicFramePr>
            <p:cNvPr id="15" name="Object 14">
              <a:extLst>
                <a:ext uri="{FF2B5EF4-FFF2-40B4-BE49-F238E27FC236}">
                  <a16:creationId xmlns="" xmlns:a16="http://schemas.microsoft.com/office/drawing/2014/main" id="{0377F011-516B-4B08-9E78-35109F89D3E8}"/>
                </a:ext>
              </a:extLst>
            </p:cNvPr>
            <p:cNvGraphicFramePr>
              <a:graphicFrameLocks noChangeAspect="1"/>
            </p:cNvGraphicFramePr>
            <p:nvPr>
              <p:extLst>
                <p:ext uri="{D42A27DB-BD31-4B8C-83A1-F6EECF244321}">
                  <p14:modId xmlns="" xmlns:p14="http://schemas.microsoft.com/office/powerpoint/2010/main" val="3224724158"/>
                </p:ext>
              </p:extLst>
            </p:nvPr>
          </p:nvGraphicFramePr>
          <p:xfrm>
            <a:off x="9243261" y="639666"/>
            <a:ext cx="2829151" cy="719696"/>
          </p:xfrm>
          <a:graphic>
            <a:graphicData uri="http://schemas.openxmlformats.org/presentationml/2006/ole">
              <p:oleObj spid="_x0000_s1026" name="Image" r:id="rId13" imgW="4706121" imgH="1197866" progId="Photoshop.Image.16">
                <p:embed/>
              </p:oleObj>
            </a:graphicData>
          </a:graphic>
        </p:graphicFrame>
        <p:pic>
          <p:nvPicPr>
            <p:cNvPr id="17" name="Picture 16">
              <a:extLst>
                <a:ext uri="{FF2B5EF4-FFF2-40B4-BE49-F238E27FC236}">
                  <a16:creationId xmlns="" xmlns:a16="http://schemas.microsoft.com/office/drawing/2014/main" id="{15C97F81-C8E2-4D64-AC32-9434AA090AB8}"/>
                </a:ext>
              </a:extLst>
            </p:cNvPr>
            <p:cNvPicPr>
              <a:picLocks noChangeAspect="1"/>
            </p:cNvPicPr>
            <p:nvPr/>
          </p:nvPicPr>
          <p:blipFill>
            <a:blip r:embed="rId14" cstate="print"/>
            <a:stretch>
              <a:fillRect/>
            </a:stretch>
          </p:blipFill>
          <p:spPr>
            <a:xfrm>
              <a:off x="9243260" y="1359362"/>
              <a:ext cx="2829152" cy="707288"/>
            </a:xfrm>
            <a:prstGeom prst="rect">
              <a:avLst/>
            </a:prstGeom>
          </p:spPr>
        </p:pic>
      </p:grpSp>
      <p:pic>
        <p:nvPicPr>
          <p:cNvPr id="23" name="Picture 22">
            <a:extLst>
              <a:ext uri="{FF2B5EF4-FFF2-40B4-BE49-F238E27FC236}">
                <a16:creationId xmlns="" xmlns:a16="http://schemas.microsoft.com/office/drawing/2014/main" id="{1FC273DC-F2A3-41DC-8EF7-9BD1BA434B1E}"/>
              </a:ext>
            </a:extLst>
          </p:cNvPr>
          <p:cNvPicPr>
            <a:picLocks noChangeAspect="1"/>
          </p:cNvPicPr>
          <p:nvPr/>
        </p:nvPicPr>
        <p:blipFill>
          <a:blip r:embed="rId15" cstate="print"/>
          <a:stretch>
            <a:fillRect/>
          </a:stretch>
        </p:blipFill>
        <p:spPr>
          <a:xfrm>
            <a:off x="5226381" y="3130964"/>
            <a:ext cx="2315062" cy="574983"/>
          </a:xfrm>
          <a:prstGeom prst="rect">
            <a:avLst/>
          </a:prstGeom>
        </p:spPr>
      </p:pic>
    </p:spTree>
    <p:extLst>
      <p:ext uri="{BB962C8B-B14F-4D97-AF65-F5344CB8AC3E}">
        <p14:creationId xmlns="" xmlns:p14="http://schemas.microsoft.com/office/powerpoint/2010/main" val="4042553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A855E1-B2BA-4FA5-927F-464947667D84}"/>
              </a:ext>
            </a:extLst>
          </p:cNvPr>
          <p:cNvSpPr>
            <a:spLocks noGrp="1"/>
          </p:cNvSpPr>
          <p:nvPr>
            <p:ph type="title"/>
          </p:nvPr>
        </p:nvSpPr>
        <p:spPr/>
        <p:txBody>
          <a:bodyPr/>
          <a:lstStyle/>
          <a:p>
            <a:r>
              <a:rPr lang="en-GB" smtClean="0"/>
              <a:t>Mood Boards</a:t>
            </a:r>
            <a:endParaRPr lang="en-GB" dirty="0"/>
          </a:p>
        </p:txBody>
      </p:sp>
      <p:pic>
        <p:nvPicPr>
          <p:cNvPr id="5" name="Picture 4" descr="A view of a city&#10;&#10;Description generated with very high confidence">
            <a:extLst>
              <a:ext uri="{FF2B5EF4-FFF2-40B4-BE49-F238E27FC236}">
                <a16:creationId xmlns="" xmlns:a16="http://schemas.microsoft.com/office/drawing/2014/main" id="{D4DDDC5A-179D-4FBA-97EC-5E3E922792E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536074" y="2630078"/>
            <a:ext cx="4826526" cy="3412139"/>
          </a:xfrm>
          <a:prstGeom prst="rect">
            <a:avLst/>
          </a:prstGeom>
        </p:spPr>
      </p:pic>
      <p:pic>
        <p:nvPicPr>
          <p:cNvPr id="7" name="Picture 6" descr="A picture containing indoor, table, sitting&#10;&#10;Description generated with high confidence">
            <a:extLst>
              <a:ext uri="{FF2B5EF4-FFF2-40B4-BE49-F238E27FC236}">
                <a16:creationId xmlns="" xmlns:a16="http://schemas.microsoft.com/office/drawing/2014/main" id="{32EA1A41-D080-4BEE-BFD3-B1269960E2E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0491" y="2611223"/>
            <a:ext cx="5464498" cy="3863157"/>
          </a:xfrm>
          <a:prstGeom prst="rect">
            <a:avLst/>
          </a:prstGeom>
        </p:spPr>
      </p:pic>
    </p:spTree>
    <p:extLst>
      <p:ext uri="{BB962C8B-B14F-4D97-AF65-F5344CB8AC3E}">
        <p14:creationId xmlns="" xmlns:p14="http://schemas.microsoft.com/office/powerpoint/2010/main" val="1046825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8E8710-5871-46B9-BA93-3F1F5F1039C0}"/>
              </a:ext>
            </a:extLst>
          </p:cNvPr>
          <p:cNvSpPr>
            <a:spLocks noGrp="1"/>
          </p:cNvSpPr>
          <p:nvPr>
            <p:ph type="title"/>
          </p:nvPr>
        </p:nvSpPr>
        <p:spPr/>
        <p:txBody>
          <a:bodyPr/>
          <a:lstStyle/>
          <a:p>
            <a:r>
              <a:rPr lang="en-GB" dirty="0"/>
              <a:t>Code</a:t>
            </a:r>
          </a:p>
        </p:txBody>
      </p:sp>
      <p:sp>
        <p:nvSpPr>
          <p:cNvPr id="3" name="Content Placeholder 2">
            <a:extLst>
              <a:ext uri="{FF2B5EF4-FFF2-40B4-BE49-F238E27FC236}">
                <a16:creationId xmlns="" xmlns:a16="http://schemas.microsoft.com/office/drawing/2014/main" id="{B125129C-2E33-4E66-BD3D-2BC360B6F22F}"/>
              </a:ext>
            </a:extLst>
          </p:cNvPr>
          <p:cNvSpPr>
            <a:spLocks noGrp="1"/>
          </p:cNvSpPr>
          <p:nvPr>
            <p:ph idx="1"/>
          </p:nvPr>
        </p:nvSpPr>
        <p:spPr/>
        <p:txBody>
          <a:bodyPr>
            <a:normAutofit/>
          </a:bodyPr>
          <a:lstStyle/>
          <a:p>
            <a:r>
              <a:rPr lang="en-GB" sz="2500" b="1" dirty="0" smtClean="0"/>
              <a:t>Multi-Gate / Flip Flop</a:t>
            </a:r>
          </a:p>
          <a:p>
            <a:r>
              <a:rPr lang="en-GB" sz="2500" b="1" dirty="0" smtClean="0"/>
              <a:t>Booleans</a:t>
            </a:r>
          </a:p>
          <a:p>
            <a:r>
              <a:rPr lang="en-GB" sz="2500" b="1" dirty="0" smtClean="0"/>
              <a:t>Loops</a:t>
            </a:r>
          </a:p>
          <a:p>
            <a:r>
              <a:rPr lang="en-GB" sz="2500" b="1" dirty="0" smtClean="0"/>
              <a:t>Score </a:t>
            </a:r>
            <a:endParaRPr lang="en-GB" sz="2500" b="1" dirty="0" smtClean="0"/>
          </a:p>
        </p:txBody>
      </p:sp>
      <p:pic>
        <p:nvPicPr>
          <p:cNvPr id="1026" name="Picture 2" descr="C:\Users\Cristi_H\Desktop\MultiGate_Example.jpg"/>
          <p:cNvPicPr>
            <a:picLocks noChangeAspect="1" noChangeArrowheads="1"/>
          </p:cNvPicPr>
          <p:nvPr/>
        </p:nvPicPr>
        <p:blipFill>
          <a:blip r:embed="rId3" cstate="print"/>
          <a:srcRect/>
          <a:stretch>
            <a:fillRect/>
          </a:stretch>
        </p:blipFill>
        <p:spPr bwMode="auto">
          <a:xfrm>
            <a:off x="3048000" y="3557588"/>
            <a:ext cx="2171700" cy="2066925"/>
          </a:xfrm>
          <a:prstGeom prst="rect">
            <a:avLst/>
          </a:prstGeom>
          <a:noFill/>
        </p:spPr>
      </p:pic>
      <p:pic>
        <p:nvPicPr>
          <p:cNvPr id="1027" name="Picture 3" descr="C:\Users\Cristi_H\Desktop\image_10056.jpg"/>
          <p:cNvPicPr>
            <a:picLocks noChangeAspect="1" noChangeArrowheads="1"/>
          </p:cNvPicPr>
          <p:nvPr/>
        </p:nvPicPr>
        <p:blipFill>
          <a:blip r:embed="rId4" cstate="print"/>
          <a:srcRect/>
          <a:stretch>
            <a:fillRect/>
          </a:stretch>
        </p:blipFill>
        <p:spPr bwMode="auto">
          <a:xfrm>
            <a:off x="5676900" y="3186259"/>
            <a:ext cx="5729533" cy="2742517"/>
          </a:xfrm>
          <a:prstGeom prst="rect">
            <a:avLst/>
          </a:prstGeom>
          <a:noFill/>
        </p:spPr>
      </p:pic>
    </p:spTree>
    <p:extLst>
      <p:ext uri="{BB962C8B-B14F-4D97-AF65-F5344CB8AC3E}">
        <p14:creationId xmlns="" xmlns:p14="http://schemas.microsoft.com/office/powerpoint/2010/main" val="3371423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8589A-6D45-4F1E-A2CA-EF0579432475}"/>
              </a:ext>
            </a:extLst>
          </p:cNvPr>
          <p:cNvSpPr>
            <a:spLocks noGrp="1"/>
          </p:cNvSpPr>
          <p:nvPr>
            <p:ph type="title"/>
          </p:nvPr>
        </p:nvSpPr>
        <p:spPr/>
        <p:txBody>
          <a:bodyPr/>
          <a:lstStyle/>
          <a:p>
            <a:r>
              <a:rPr lang="en-GB" dirty="0"/>
              <a:t>Any Questions?</a:t>
            </a:r>
          </a:p>
        </p:txBody>
      </p:sp>
      <p:sp>
        <p:nvSpPr>
          <p:cNvPr id="6" name="Content Placeholder 5"/>
          <p:cNvSpPr>
            <a:spLocks noGrp="1"/>
          </p:cNvSpPr>
          <p:nvPr>
            <p:ph idx="1"/>
          </p:nvPr>
        </p:nvSpPr>
        <p:spPr/>
        <p:txBody>
          <a:bodyPr/>
          <a:lstStyle/>
          <a:p>
            <a:endParaRPr lang="en-GB"/>
          </a:p>
        </p:txBody>
      </p:sp>
    </p:spTree>
    <p:extLst>
      <p:ext uri="{BB962C8B-B14F-4D97-AF65-F5344CB8AC3E}">
        <p14:creationId xmlns="" xmlns:p14="http://schemas.microsoft.com/office/powerpoint/2010/main" val="7837603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1264</TotalTime>
  <Words>896</Words>
  <Application>Microsoft Office PowerPoint</Application>
  <PresentationFormat>Custom</PresentationFormat>
  <Paragraphs>69</Paragraphs>
  <Slides>9</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1" baseType="lpstr">
      <vt:lpstr>Organic</vt:lpstr>
      <vt:lpstr>Image</vt:lpstr>
      <vt:lpstr>Window Bangers</vt:lpstr>
      <vt:lpstr> Genre/ Style’s </vt:lpstr>
      <vt:lpstr>Target Demographic </vt:lpstr>
      <vt:lpstr>Mechanics</vt:lpstr>
      <vt:lpstr>Game Flow</vt:lpstr>
      <vt:lpstr>Art</vt:lpstr>
      <vt:lpstr>Mood Boards</vt:lpstr>
      <vt:lpstr>Code</vt:lpstr>
      <vt:lpstr>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Administrator</dc:creator>
  <cp:lastModifiedBy>Games</cp:lastModifiedBy>
  <cp:revision>55</cp:revision>
  <dcterms:created xsi:type="dcterms:W3CDTF">2018-01-31T12:57:03Z</dcterms:created>
  <dcterms:modified xsi:type="dcterms:W3CDTF">2018-02-07T13:15:30Z</dcterms:modified>
</cp:coreProperties>
</file>